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80625" cy="7559675" type="screen4x3"/>
  <p:notesSz cx="7559675" cy="10691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90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9AE28BF-974B-482F-8C2C-894686D1D186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3956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F7E30AA-C828-42E1-B790-010578AFAC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126276-F795-45A6-B479-9D084B74C5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0EB277-D700-4EE7-AE90-D08A23F632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1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E86A36-0783-4621-81AF-5EA85258DA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A3A0C1-E396-4CD5-BB2A-7577816C25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03C4C8-CA26-4649-B3B0-03A09DFCD5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1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436F59-D4AA-41D7-99EA-CDC2E603E0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AC0F73-1229-4051-B895-57373B9E50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31368-262D-4956-9262-CEFAEB011C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0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6CE63F-7CAA-488A-B766-850EE0A0AE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5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D884D7-4DB4-4C7B-86F0-5AB7C2AB28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6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55C729-A7E5-4D69-8812-CA0563EE8B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45C1490-442C-4A72-9545-187D1E68902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400" b="0" i="0" u="none" strike="noStrike" kern="1200" cap="none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cap="none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00680" y="1575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latin typeface="+mn-lt"/>
              </a:rPr>
              <a:t>AST404 </a:t>
            </a:r>
            <a:r>
              <a:rPr lang="en-US" dirty="0" err="1">
                <a:latin typeface="+mn-lt"/>
              </a:rPr>
              <a:t>Gözlemsel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Astronomi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dirty="0" err="1">
                <a:latin typeface="+mn-lt"/>
              </a:rPr>
              <a:t>Tayfsal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Gözlem</a:t>
            </a:r>
            <a:r>
              <a:rPr lang="en-US" dirty="0">
                <a:latin typeface="+mn-lt"/>
              </a:rPr>
              <a:t> - 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Yıldızların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Tayfları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78000" y="1659960"/>
            <a:ext cx="7858080" cy="569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2286000"/>
            <a:ext cx="8896680" cy="2280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Yıldızların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Tayfları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15015"/>
          <a:stretch>
            <a:fillRect/>
          </a:stretch>
        </p:blipFill>
        <p:spPr>
          <a:xfrm>
            <a:off x="339480" y="4498200"/>
            <a:ext cx="8521920" cy="258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n-lt"/>
              </a:rPr>
              <a:t>Yıldızların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Tayfları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00799" y="3931920"/>
            <a:ext cx="3566160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6880" y="2255039"/>
            <a:ext cx="5717520" cy="3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83679" y="1197720"/>
            <a:ext cx="3267360" cy="31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Tayf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Çizgilerinin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Analizi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err="1">
                <a:latin typeface="+mj-lt"/>
              </a:rPr>
              <a:t>Kimyasal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Kompozisyon</a:t>
            </a:r>
            <a:endParaRPr lang="en-US" dirty="0">
              <a:latin typeface="+mj-lt"/>
            </a:endParaRPr>
          </a:p>
          <a:p>
            <a:pPr lvl="0"/>
            <a:r>
              <a:rPr lang="en-US" dirty="0" err="1">
                <a:latin typeface="+mj-lt"/>
              </a:rPr>
              <a:t>Sıcaklık</a:t>
            </a:r>
            <a:endParaRPr lang="en-US" dirty="0">
              <a:latin typeface="+mj-lt"/>
            </a:endParaRPr>
          </a:p>
          <a:p>
            <a:pPr lvl="0"/>
            <a:r>
              <a:rPr lang="en-US" dirty="0" err="1">
                <a:latin typeface="+mj-lt"/>
              </a:rPr>
              <a:t>Hız</a:t>
            </a:r>
            <a:endParaRPr lang="en-US" dirty="0">
              <a:latin typeface="+mj-lt"/>
            </a:endParaRPr>
          </a:p>
          <a:p>
            <a:pPr lvl="0"/>
            <a:r>
              <a:rPr lang="en-US" dirty="0" err="1">
                <a:latin typeface="+mj-lt"/>
              </a:rPr>
              <a:t>Manyetik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Aktivite</a:t>
            </a:r>
            <a:endParaRPr lang="en-US" dirty="0">
              <a:latin typeface="+mj-lt"/>
            </a:endParaRPr>
          </a:p>
          <a:p>
            <a:pPr lvl="0"/>
            <a:r>
              <a:rPr lang="en-US" dirty="0" err="1">
                <a:latin typeface="+mj-lt"/>
              </a:rPr>
              <a:t>Gezegenin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varlığı</a:t>
            </a:r>
            <a:endParaRPr lang="en-US" dirty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Uzay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Hızı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445039"/>
            <a:ext cx="9071640" cy="340127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800" dirty="0" err="1">
                <a:latin typeface="+mj-lt"/>
              </a:rPr>
              <a:t>Tek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yıldızlar</a:t>
            </a:r>
            <a:r>
              <a:rPr lang="en-US" sz="2800" dirty="0">
                <a:latin typeface="+mj-lt"/>
              </a:rPr>
              <a:t> → </a:t>
            </a:r>
            <a:r>
              <a:rPr lang="en-US" sz="2800" dirty="0" err="1">
                <a:latin typeface="+mj-lt"/>
              </a:rPr>
              <a:t>Bize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yaklaşma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veya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bizden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uzaklaşma</a:t>
            </a:r>
            <a:endParaRPr lang="en-US" sz="2800" dirty="0">
              <a:latin typeface="+mj-lt"/>
            </a:endParaRPr>
          </a:p>
          <a:p>
            <a:pPr lvl="0"/>
            <a:r>
              <a:rPr lang="en-US" sz="2800" dirty="0" err="1">
                <a:latin typeface="+mj-lt"/>
              </a:rPr>
              <a:t>Çift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yıldızlar</a:t>
            </a:r>
            <a:r>
              <a:rPr lang="en-US" sz="2800" dirty="0">
                <a:latin typeface="+mj-lt"/>
              </a:rPr>
              <a:t> →</a:t>
            </a:r>
            <a:r>
              <a:rPr lang="en-US" sz="2800" dirty="0" err="1">
                <a:latin typeface="+mj-lt"/>
              </a:rPr>
              <a:t>Kütle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Merkezinin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uzay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hızı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bileşenlerin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birbirine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göre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hızları</a:t>
            </a:r>
            <a:r>
              <a:rPr lang="en-US" sz="2800" dirty="0">
                <a:latin typeface="+mj-lt"/>
              </a:rPr>
              <a:t> → </a:t>
            </a:r>
            <a:r>
              <a:rPr lang="en-US" sz="2800" dirty="0" err="1">
                <a:latin typeface="+mj-lt"/>
              </a:rPr>
              <a:t>kütle</a:t>
            </a:r>
            <a:r>
              <a:rPr lang="en-US" sz="2800" dirty="0">
                <a:latin typeface="+mj-lt"/>
              </a:rPr>
              <a:t>!</a:t>
            </a:r>
          </a:p>
          <a:p>
            <a:pPr lvl="0"/>
            <a:r>
              <a:rPr lang="en-US" sz="2800" dirty="0" err="1">
                <a:latin typeface="+mj-lt"/>
              </a:rPr>
              <a:t>Gezegen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barındıran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yıldızlar</a:t>
            </a:r>
            <a:r>
              <a:rPr lang="en-US" sz="2800" dirty="0">
                <a:latin typeface="+mj-lt"/>
              </a:rPr>
              <a:t> → </a:t>
            </a:r>
            <a:r>
              <a:rPr lang="en-US" sz="2800" dirty="0" err="1">
                <a:latin typeface="+mj-lt"/>
              </a:rPr>
              <a:t>hassas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dikine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hız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gözlemleri</a:t>
            </a:r>
            <a:endParaRPr lang="en-US" sz="2800" dirty="0">
              <a:latin typeface="+mj-lt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48559" y="5120639"/>
            <a:ext cx="3386880" cy="19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6880" y="4006440"/>
            <a:ext cx="5705280" cy="3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Dönme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Hızı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5200" y="1463039"/>
            <a:ext cx="7677360" cy="582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Dönme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Hızı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400" y="1282320"/>
            <a:ext cx="4962240" cy="338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57800" y="3383280"/>
            <a:ext cx="4709160" cy="411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" y="1115541"/>
            <a:ext cx="8546480" cy="626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72" y="25144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Uygulama </a:t>
            </a:r>
            <a:r>
              <a:rPr lang="tr-TR" sz="2800" dirty="0" smtClean="0">
                <a:sym typeface="Wingdings" panose="05000000000000000000" pitchFamily="2" charset="2"/>
              </a:rPr>
              <a:t> Uzay Hızı + Dönme Hızı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7095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" y="1115541"/>
            <a:ext cx="8546480" cy="626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72" y="25144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Uygulama </a:t>
            </a:r>
            <a:r>
              <a:rPr lang="tr-TR" sz="2800" dirty="0" smtClean="0">
                <a:sym typeface="Wingdings" panose="05000000000000000000" pitchFamily="2" charset="2"/>
              </a:rPr>
              <a:t> Uzay Hızı + Dönme Hızı</a:t>
            </a:r>
            <a:endParaRPr lang="tr-TR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0112" y="3203773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60392" y="4355901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Ortaya yakın bölgeden başlayarak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70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" y="1115541"/>
            <a:ext cx="8546480" cy="626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72" y="25144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Uygulama </a:t>
            </a:r>
            <a:r>
              <a:rPr lang="tr-TR" sz="2800" dirty="0" smtClean="0">
                <a:sym typeface="Wingdings" panose="05000000000000000000" pitchFamily="2" charset="2"/>
              </a:rPr>
              <a:t> Uzay Hızı + Dönme Hızı</a:t>
            </a:r>
            <a:endParaRPr lang="tr-TR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0112" y="3203773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60392" y="435590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Eşit aralıklarla çizilecek açıortayların orta noktalarının</a:t>
            </a:r>
            <a:endParaRPr lang="tr-T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26284" y="3356173"/>
            <a:ext cx="868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13150" y="3635821"/>
            <a:ext cx="709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13150" y="3923853"/>
            <a:ext cx="709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2200" y="4139877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61916" y="4571925"/>
            <a:ext cx="565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61916" y="4787949"/>
            <a:ext cx="565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14874" y="5026074"/>
            <a:ext cx="440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52093" y="5292005"/>
            <a:ext cx="403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61618" y="5444405"/>
            <a:ext cx="345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0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latin typeface="+mn-lt"/>
              </a:rPr>
              <a:t>Doppler </a:t>
            </a:r>
            <a:r>
              <a:rPr lang="en-US" dirty="0" err="1">
                <a:latin typeface="+mn-lt"/>
              </a:rPr>
              <a:t>Etkisi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err="1">
                <a:latin typeface="+mj-lt"/>
              </a:rPr>
              <a:t>Bir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dalganın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gözlenen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frekansı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dalgaboyu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gözlemcinin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gözlenen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cismin</a:t>
            </a:r>
            <a:r>
              <a:rPr lang="en-US" dirty="0">
                <a:latin typeface="+mj-lt"/>
              </a:rPr>
              <a:t> </a:t>
            </a:r>
            <a:r>
              <a:rPr lang="en-US" u="sng" dirty="0" err="1">
                <a:latin typeface="+mj-lt"/>
              </a:rPr>
              <a:t>göreli</a:t>
            </a:r>
            <a:r>
              <a:rPr lang="en-US" u="sng" dirty="0">
                <a:latin typeface="+mj-lt"/>
              </a:rPr>
              <a:t> </a:t>
            </a:r>
            <a:r>
              <a:rPr lang="en-US" u="sng" dirty="0" err="1">
                <a:latin typeface="+mj-lt"/>
              </a:rPr>
              <a:t>dikine</a:t>
            </a:r>
            <a:r>
              <a:rPr lang="en-US" u="sng" dirty="0">
                <a:latin typeface="+mj-lt"/>
              </a:rPr>
              <a:t> (</a:t>
            </a:r>
            <a:r>
              <a:rPr lang="en-US" u="sng" dirty="0" err="1">
                <a:latin typeface="+mj-lt"/>
              </a:rPr>
              <a:t>radyal</a:t>
            </a:r>
            <a:r>
              <a:rPr lang="en-US" u="sng" dirty="0">
                <a:latin typeface="+mj-lt"/>
              </a:rPr>
              <a:t>) </a:t>
            </a:r>
            <a:r>
              <a:rPr lang="en-US" u="sng" dirty="0" err="1">
                <a:latin typeface="+mj-lt"/>
              </a:rPr>
              <a:t>hızlarına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bağlıdır</a:t>
            </a:r>
            <a:r>
              <a:rPr lang="en-US" dirty="0">
                <a:latin typeface="+mj-lt"/>
              </a:rPr>
              <a:t>.</a:t>
            </a:r>
          </a:p>
          <a:p>
            <a:pPr lvl="0"/>
            <a:r>
              <a:rPr lang="en-US" dirty="0" err="1">
                <a:latin typeface="+mj-lt"/>
              </a:rPr>
              <a:t>Dikine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Hız</a:t>
            </a:r>
            <a:r>
              <a:rPr lang="en-US" dirty="0">
                <a:latin typeface="+mj-lt"/>
              </a:rPr>
              <a:t> → </a:t>
            </a:r>
            <a:r>
              <a:rPr lang="en-US" dirty="0" err="1">
                <a:latin typeface="+mj-lt"/>
              </a:rPr>
              <a:t>gözlemcinin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bakış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doğrultusuna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göre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ileri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hareket</a:t>
            </a:r>
            <a:endParaRPr lang="en-US" dirty="0">
              <a:latin typeface="+mj-lt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20239" y="4389120"/>
            <a:ext cx="6035040" cy="294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" y="1115541"/>
            <a:ext cx="8546480" cy="626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72" y="25144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Uygulama </a:t>
            </a:r>
            <a:r>
              <a:rPr lang="tr-TR" sz="2800" dirty="0" smtClean="0">
                <a:sym typeface="Wingdings" panose="05000000000000000000" pitchFamily="2" charset="2"/>
              </a:rPr>
              <a:t> Uzay Hızı + Dönme Hızı</a:t>
            </a:r>
            <a:endParaRPr lang="tr-TR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0112" y="3203773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60392" y="435590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Y-eksenini kestiği nokta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>
                <a:sym typeface="Symbol"/>
              </a:rPr>
              <a:t>gözlemsel</a:t>
            </a:r>
            <a:endParaRPr lang="tr-T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26284" y="3356173"/>
            <a:ext cx="868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13150" y="3635821"/>
            <a:ext cx="709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13150" y="3923853"/>
            <a:ext cx="709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2200" y="4139877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61916" y="4571925"/>
            <a:ext cx="565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61916" y="4787949"/>
            <a:ext cx="565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14874" y="5026074"/>
            <a:ext cx="440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52093" y="5292005"/>
            <a:ext cx="403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61618" y="5444405"/>
            <a:ext cx="345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353699" y="3203773"/>
            <a:ext cx="38541" cy="2592288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4615" y="5796061"/>
            <a:ext cx="1" cy="112841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9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" y="1115541"/>
            <a:ext cx="8546480" cy="626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72" y="25144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Uygulama </a:t>
            </a:r>
            <a:r>
              <a:rPr lang="tr-TR" sz="2800" dirty="0" smtClean="0">
                <a:sym typeface="Wingdings" panose="05000000000000000000" pitchFamily="2" charset="2"/>
              </a:rPr>
              <a:t> Uzay Hızı + Dönme Hızı</a:t>
            </a:r>
            <a:endParaRPr lang="tr-T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08264" y="424568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>
                <a:sym typeface="Symbol"/>
              </a:rPr>
              <a:t>lab = 6562.8A</a:t>
            </a:r>
            <a:endParaRPr lang="tr-TR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44615" y="5796061"/>
            <a:ext cx="1" cy="112841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55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" y="1115541"/>
            <a:ext cx="8546480" cy="626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72" y="25144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Uygulama </a:t>
            </a:r>
            <a:r>
              <a:rPr lang="tr-TR" sz="2800" dirty="0" smtClean="0">
                <a:sym typeface="Wingdings" panose="05000000000000000000" pitchFamily="2" charset="2"/>
              </a:rPr>
              <a:t> Uzay Hızı + Dönme Hızı</a:t>
            </a:r>
            <a:endParaRPr lang="tr-TR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75982" y="1547589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75982" y="4643933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596596" y="1547589"/>
            <a:ext cx="0" cy="3096344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84962" y="2911095"/>
            <a:ext cx="163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ym typeface="Wingdings" panose="05000000000000000000" pitchFamily="2" charset="2"/>
              </a:rPr>
              <a:t>Yükseklik 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884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" y="1115541"/>
            <a:ext cx="8546480" cy="626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72" y="25144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Uygulama </a:t>
            </a:r>
            <a:r>
              <a:rPr lang="tr-TR" sz="2800" dirty="0" smtClean="0">
                <a:sym typeface="Wingdings" panose="05000000000000000000" pitchFamily="2" charset="2"/>
              </a:rPr>
              <a:t> Uzay Hızı + Dönme Hızı</a:t>
            </a:r>
            <a:endParaRPr lang="tr-TR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75982" y="1547589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75982" y="4643933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596596" y="1547589"/>
            <a:ext cx="0" cy="3096344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00799" y="27431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ym typeface="Wingdings" panose="05000000000000000000" pitchFamily="2" charset="2"/>
              </a:rPr>
              <a:t>Yarı Yükseklik </a:t>
            </a:r>
            <a:endParaRPr lang="tr-T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596596" y="2915634"/>
            <a:ext cx="138364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7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" y="1115541"/>
            <a:ext cx="8546480" cy="626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72" y="25144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Uygulama </a:t>
            </a:r>
            <a:r>
              <a:rPr lang="tr-TR" sz="2800" dirty="0" smtClean="0">
                <a:sym typeface="Wingdings" panose="05000000000000000000" pitchFamily="2" charset="2"/>
              </a:rPr>
              <a:t> Uzay Hızı + Dönme Hızı</a:t>
            </a:r>
            <a:endParaRPr lang="tr-TR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75982" y="1547589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75982" y="4643933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1762" y="2752675"/>
            <a:ext cx="33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ym typeface="Wingdings" panose="05000000000000000000" pitchFamily="2" charset="2"/>
              </a:rPr>
              <a:t>Yarı Yükseklikteki tam genişlik </a:t>
            </a:r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352680" y="2927816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44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" y="1115541"/>
            <a:ext cx="8546480" cy="626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872" y="25144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Uygulama </a:t>
            </a:r>
            <a:r>
              <a:rPr lang="tr-TR" sz="2800" dirty="0" smtClean="0">
                <a:sym typeface="Wingdings" panose="05000000000000000000" pitchFamily="2" charset="2"/>
              </a:rPr>
              <a:t> Uzay Hızı + Dönme Hızı</a:t>
            </a:r>
            <a:endParaRPr lang="tr-TR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2480" y="370782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ym typeface="Symbol"/>
              </a:rPr>
              <a:t>lab = 6569A </a:t>
            </a:r>
            <a:r>
              <a:rPr lang="tr-TR" dirty="0" smtClean="0">
                <a:sym typeface="Wingdings" panose="05000000000000000000" pitchFamily="2" charset="2"/>
              </a:rPr>
              <a:t>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748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latin typeface="+mj-lt"/>
              </a:rPr>
              <a:t>Doppler </a:t>
            </a:r>
            <a:r>
              <a:rPr lang="en-US" dirty="0" err="1">
                <a:latin typeface="+mj-lt"/>
              </a:rPr>
              <a:t>Etkisi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>
                <a:latin typeface="+mn-lt"/>
              </a:rPr>
              <a:t>Doppler </a:t>
            </a:r>
            <a:r>
              <a:rPr lang="en-US" dirty="0" err="1">
                <a:latin typeface="+mn-lt"/>
              </a:rPr>
              <a:t>etkisi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hızın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sadece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dikine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radyal</a:t>
            </a:r>
            <a:r>
              <a:rPr lang="en-US" dirty="0">
                <a:latin typeface="+mn-lt"/>
              </a:rPr>
              <a:t>) </a:t>
            </a:r>
            <a:r>
              <a:rPr lang="en-US" dirty="0" err="1">
                <a:latin typeface="+mn-lt"/>
              </a:rPr>
              <a:t>bileşenini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içermektedir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Ölçülen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dikine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isimlendirilir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961" y="3603959"/>
            <a:ext cx="2453096" cy="6544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Uzaklaşma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 →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dalgaboyu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artar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 (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kırmızıya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kayma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4959" y="3604320"/>
            <a:ext cx="2921857" cy="6544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Yaklaşma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 →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dalgaboyu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azalır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 (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maviye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kayma</a:t>
            </a:r>
            <a:r>
              <a:rPr lang="en-US" sz="18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)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17520" y="4297680"/>
            <a:ext cx="3862439" cy="299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flipH="1">
            <a:off x="2943000" y="3335760"/>
            <a:ext cx="3809520" cy="9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latin typeface="+mj-lt"/>
              </a:rPr>
              <a:t>Doppler </a:t>
            </a:r>
            <a:r>
              <a:rPr lang="en-US" dirty="0" err="1">
                <a:latin typeface="+mj-lt"/>
              </a:rPr>
              <a:t>Etkisi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err="1">
                <a:latin typeface="+mj-lt"/>
              </a:rPr>
              <a:t>Dalgaboyundaki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kayma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miktarı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referans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dalgaboyuna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göre</a:t>
            </a:r>
            <a:r>
              <a:rPr lang="en-US" dirty="0">
                <a:latin typeface="+mj-lt"/>
              </a:rPr>
              <a:t>) → </a:t>
            </a:r>
            <a:r>
              <a:rPr lang="en-US" dirty="0" err="1">
                <a:latin typeface="+mj-lt"/>
              </a:rPr>
              <a:t>dikine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hız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doğru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orantılı</a:t>
            </a:r>
            <a:endParaRPr lang="en-US" dirty="0">
              <a:latin typeface="+mj-lt"/>
            </a:endParaRPr>
          </a:p>
          <a:p>
            <a:pPr lvl="0"/>
            <a:r>
              <a:rPr lang="en-US" dirty="0" err="1">
                <a:latin typeface="+mj-lt"/>
              </a:rPr>
              <a:t>Kayma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miktarı</a:t>
            </a:r>
            <a:r>
              <a:rPr lang="en-US" dirty="0">
                <a:latin typeface="+mj-lt"/>
              </a:rPr>
              <a:t> &amp; </a:t>
            </a:r>
            <a:r>
              <a:rPr lang="en-US" dirty="0" err="1">
                <a:latin typeface="+mj-lt"/>
              </a:rPr>
              <a:t>referans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dalgaboyu</a:t>
            </a:r>
            <a:r>
              <a:rPr lang="en-US" dirty="0">
                <a:latin typeface="+mj-lt"/>
              </a:rPr>
              <a:t> → </a:t>
            </a:r>
            <a:r>
              <a:rPr lang="en-US" dirty="0" err="1">
                <a:latin typeface="+mj-lt"/>
              </a:rPr>
              <a:t>dikine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hız</a:t>
            </a:r>
            <a:endParaRPr lang="tr-TR" dirty="0" smtClean="0">
              <a:latin typeface="+mj-lt"/>
            </a:endParaRPr>
          </a:p>
          <a:p>
            <a:pPr lvl="0"/>
            <a:endParaRPr lang="tr-TR" dirty="0">
              <a:latin typeface="+mj-lt"/>
            </a:endParaRPr>
          </a:p>
          <a:p>
            <a:pPr lvl="0"/>
            <a:endParaRPr lang="tr-TR" dirty="0" smtClean="0">
              <a:latin typeface="+mj-lt"/>
            </a:endParaRPr>
          </a:p>
          <a:p>
            <a:pPr lvl="0"/>
            <a:endParaRPr lang="tr-TR" dirty="0">
              <a:latin typeface="+mj-lt"/>
            </a:endParaRPr>
          </a:p>
          <a:p>
            <a:pPr lvl="0"/>
            <a:endParaRPr lang="tr-TR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Birimler?</a:t>
            </a:r>
            <a:endParaRPr lang="tr-TR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40112" y="3923853"/>
                <a:ext cx="3724856" cy="24243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540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540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tr-TR" sz="5400" i="0">
                              <a:latin typeface="Cambria Math"/>
                            </a:rPr>
                            <m:t>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sz="5400" i="0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tr-TR" sz="5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5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5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5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5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tr-TR" sz="5400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tr-TR" sz="5400" i="0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12" y="3923853"/>
                <a:ext cx="3724856" cy="2424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latin typeface="+mj-lt"/>
              </a:rPr>
              <a:t>Doppler </a:t>
            </a:r>
            <a:r>
              <a:rPr lang="en-US" dirty="0" err="1">
                <a:latin typeface="+mj-lt"/>
              </a:rPr>
              <a:t>Etkisi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5622479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err="1">
                <a:latin typeface="+mj-lt"/>
              </a:rPr>
              <a:t>Evrendeki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birçok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cisim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için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kayma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tüm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sürekli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tayftan</a:t>
            </a:r>
            <a:r>
              <a:rPr lang="en-US" dirty="0">
                <a:latin typeface="+mj-lt"/>
              </a:rPr>
              <a:t> (Planck </a:t>
            </a:r>
            <a:r>
              <a:rPr lang="en-US" dirty="0" err="1">
                <a:latin typeface="+mj-lt"/>
              </a:rPr>
              <a:t>Eğrisi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elde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edilemeyecek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kadar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küçüktür</a:t>
            </a:r>
            <a:r>
              <a:rPr lang="en-US" dirty="0">
                <a:latin typeface="+mj-lt"/>
              </a:rPr>
              <a:t>.</a:t>
            </a:r>
          </a:p>
          <a:p>
            <a:pPr lvl="0"/>
            <a:r>
              <a:rPr lang="en-US" dirty="0">
                <a:latin typeface="+mj-lt"/>
              </a:rPr>
              <a:t>Net </a:t>
            </a:r>
            <a:r>
              <a:rPr lang="en-US" dirty="0" err="1">
                <a:latin typeface="+mj-lt"/>
              </a:rPr>
              <a:t>olarak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adresini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bildiğimiz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yapılar</a:t>
            </a:r>
            <a:r>
              <a:rPr lang="en-US" dirty="0">
                <a:latin typeface="+mj-lt"/>
              </a:rPr>
              <a:t> → </a:t>
            </a:r>
            <a:r>
              <a:rPr lang="en-US" dirty="0" err="1">
                <a:latin typeface="+mj-lt"/>
              </a:rPr>
              <a:t>tayf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çizgileri</a:t>
            </a:r>
            <a:endParaRPr lang="en-US" dirty="0">
              <a:latin typeface="+mj-lt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76800" y="1828800"/>
            <a:ext cx="3801960" cy="256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00799" y="4480560"/>
            <a:ext cx="3405960" cy="24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77439" y="5380200"/>
            <a:ext cx="3386880" cy="19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Yıldızların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Tayfları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400" y="1665719"/>
            <a:ext cx="9934560" cy="52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telescope.livjm.ac.uk/Info/TelInst/Inst/FRODOspec/frodo-lighter.jpg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69279" y="4297680"/>
            <a:ext cx="4316400" cy="3143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Yıldızların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Tayfları</a:t>
            </a:r>
            <a:endParaRPr lang="en-US" dirty="0">
              <a:latin typeface="+mj-lt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8680" y="1260000"/>
            <a:ext cx="5520600" cy="271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20160" y="1645920"/>
            <a:ext cx="4572360" cy="521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1440" y="4056479"/>
            <a:ext cx="5120639" cy="32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Yıldızların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Tayfları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553104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000" dirty="0" err="1">
                <a:latin typeface="+mj-lt"/>
              </a:rPr>
              <a:t>Sürekli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tayf</a:t>
            </a:r>
            <a:r>
              <a:rPr lang="en-US" sz="2000" dirty="0">
                <a:latin typeface="+mj-lt"/>
              </a:rPr>
              <a:t> → </a:t>
            </a:r>
            <a:r>
              <a:rPr lang="en-US" sz="2000" dirty="0" err="1">
                <a:latin typeface="+mj-lt"/>
              </a:rPr>
              <a:t>Karacisim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Işınımı</a:t>
            </a:r>
            <a:endParaRPr lang="en-US" sz="2000" dirty="0">
              <a:latin typeface="+mj-lt"/>
            </a:endParaRPr>
          </a:p>
          <a:p>
            <a:pPr lvl="1" rtl="0" hangingPunct="0"/>
            <a:r>
              <a:rPr lang="en-US" sz="2000" dirty="0">
                <a:latin typeface="+mj-lt"/>
              </a:rPr>
              <a:t>Planck </a:t>
            </a:r>
            <a:r>
              <a:rPr lang="en-US" sz="2000" dirty="0" err="1">
                <a:latin typeface="+mj-lt"/>
              </a:rPr>
              <a:t>Yasası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Bir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karacismin</a:t>
            </a:r>
            <a:r>
              <a:rPr lang="en-US" sz="2000" dirty="0">
                <a:latin typeface="+mj-lt"/>
              </a:rPr>
              <a:t> belli </a:t>
            </a:r>
            <a:r>
              <a:rPr lang="en-US" sz="2000" dirty="0" err="1">
                <a:latin typeface="+mj-lt"/>
              </a:rPr>
              <a:t>bir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dalgaboyunda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birim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yüzeyinden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birim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zamanda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saldığı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enerji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miktarı</a:t>
            </a:r>
            <a:endParaRPr lang="en-US" sz="2000" dirty="0">
              <a:latin typeface="+mj-lt"/>
            </a:endParaRPr>
          </a:p>
          <a:p>
            <a:pPr lvl="1" rtl="0" hangingPunct="0"/>
            <a:endParaRPr lang="en-US" sz="2000" dirty="0">
              <a:latin typeface="+mj-lt"/>
            </a:endParaRPr>
          </a:p>
          <a:p>
            <a:pPr lvl="1" rtl="0" hangingPunct="0"/>
            <a:endParaRPr lang="en-US" sz="2000" dirty="0">
              <a:latin typeface="+mj-lt"/>
            </a:endParaRPr>
          </a:p>
          <a:p>
            <a:pPr lvl="1" rtl="0" hangingPunct="0"/>
            <a:r>
              <a:rPr lang="en-US" sz="2000" dirty="0" smtClean="0">
                <a:latin typeface="+mj-lt"/>
              </a:rPr>
              <a:t>Stefan </a:t>
            </a:r>
            <a:r>
              <a:rPr lang="en-US" sz="2000" dirty="0">
                <a:latin typeface="+mj-lt"/>
              </a:rPr>
              <a:t>– Boltzmann </a:t>
            </a:r>
            <a:r>
              <a:rPr lang="en-US" sz="2000" dirty="0" err="1">
                <a:latin typeface="+mj-lt"/>
              </a:rPr>
              <a:t>Yasası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Bir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kara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cismin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birim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yüzeyinden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birim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zamanda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tüm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dalgaboylarında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saldığı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toplam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ışınım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enerijisi</a:t>
            </a:r>
            <a:r>
              <a:rPr lang="en-US" sz="2000" dirty="0">
                <a:latin typeface="+mj-lt"/>
              </a:rPr>
              <a:t> → E = σT</a:t>
            </a:r>
            <a:r>
              <a:rPr lang="en-US" sz="2000" baseline="30000" dirty="0">
                <a:latin typeface="+mj-lt"/>
              </a:rPr>
              <a:t>4</a:t>
            </a:r>
          </a:p>
          <a:p>
            <a:pPr lvl="1" rtl="0" hangingPunct="0"/>
            <a:r>
              <a:rPr lang="en-US" sz="2000" dirty="0">
                <a:latin typeface="+mj-lt"/>
              </a:rPr>
              <a:t>Wien </a:t>
            </a:r>
            <a:r>
              <a:rPr lang="en-US" sz="2000" dirty="0" err="1">
                <a:latin typeface="+mj-lt"/>
              </a:rPr>
              <a:t>Yasası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Bir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kara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cismin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sürekli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tayfında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fazla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ışınım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alınan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dalgaboyunun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ölçüsü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→</a:t>
            </a:r>
            <a:r>
              <a:rPr lang="tr-TR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λ </a:t>
            </a:r>
            <a:r>
              <a:rPr lang="en-US" sz="2000" dirty="0">
                <a:latin typeface="+mj-lt"/>
              </a:rPr>
              <a:t>= 0.2898 (cm) / T(K)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00159" y="3203773"/>
            <a:ext cx="3453840" cy="94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63679" y="1704240"/>
            <a:ext cx="4042079" cy="3233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336456" y="536401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Sıcaklık?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latin typeface="+mj-lt"/>
              </a:rPr>
              <a:t>Yıldızların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Tayfları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1720" y="2134800"/>
            <a:ext cx="5336640" cy="294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20880" y="1383480"/>
            <a:ext cx="3122640" cy="566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8640" y="5486399"/>
            <a:ext cx="4866840" cy="167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372</Words>
  <Application>Microsoft Office PowerPoint</Application>
  <PresentationFormat>On-screen Show (4:3)</PresentationFormat>
  <Paragraphs>65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</vt:lpstr>
      <vt:lpstr>AST404 Gözlemsel Astronomi</vt:lpstr>
      <vt:lpstr>Doppler Etkisi</vt:lpstr>
      <vt:lpstr>Doppler Etkisi</vt:lpstr>
      <vt:lpstr>Doppler Etkisi</vt:lpstr>
      <vt:lpstr>Doppler Etkisi</vt:lpstr>
      <vt:lpstr>Yıldızların Tayfları</vt:lpstr>
      <vt:lpstr>Yıldızların Tayfları</vt:lpstr>
      <vt:lpstr>Yıldızların Tayfları</vt:lpstr>
      <vt:lpstr>Yıldızların Tayfları</vt:lpstr>
      <vt:lpstr>Yıldızların Tayfları</vt:lpstr>
      <vt:lpstr>Yıldızların Tayfları</vt:lpstr>
      <vt:lpstr>Yıldızların Tayfları</vt:lpstr>
      <vt:lpstr>Tayf Çizgilerinin Analizi</vt:lpstr>
      <vt:lpstr>Uzay Hızı</vt:lpstr>
      <vt:lpstr>Dönme Hızı</vt:lpstr>
      <vt:lpstr>Dönme Hızı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AST404 Gözlemsel Astronomi</dc:title>
  <dc:creator>hp</dc:creator>
  <cp:lastModifiedBy>hp</cp:lastModifiedBy>
  <cp:revision>35</cp:revision>
  <dcterms:created xsi:type="dcterms:W3CDTF">2017-04-03T16:33:52Z</dcterms:created>
  <dcterms:modified xsi:type="dcterms:W3CDTF">2017-04-04T16:26:35Z</dcterms:modified>
</cp:coreProperties>
</file>